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  <p:sldMasterId id="2147483802" r:id="rId2"/>
    <p:sldMasterId id="2147483813" r:id="rId3"/>
  </p:sldMasterIdLst>
  <p:notesMasterIdLst>
    <p:notesMasterId r:id="rId15"/>
  </p:notesMasterIdLst>
  <p:handoutMasterIdLst>
    <p:handoutMasterId r:id="rId16"/>
  </p:handoutMasterIdLst>
  <p:sldIdLst>
    <p:sldId id="1133" r:id="rId4"/>
    <p:sldId id="1134" r:id="rId5"/>
    <p:sldId id="1135" r:id="rId6"/>
    <p:sldId id="1136" r:id="rId7"/>
    <p:sldId id="1137" r:id="rId8"/>
    <p:sldId id="1139" r:id="rId9"/>
    <p:sldId id="1143" r:id="rId10"/>
    <p:sldId id="1138" r:id="rId11"/>
    <p:sldId id="1140" r:id="rId12"/>
    <p:sldId id="1141" r:id="rId13"/>
    <p:sldId id="1142" r:id="rId14"/>
  </p:sldIdLst>
  <p:sldSz cx="6858000" cy="12192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6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3725" userDrawn="1">
          <p15:clr>
            <a:srgbClr val="A4A3A4"/>
          </p15:clr>
        </p15:guide>
        <p15:guide id="6" orient="horz" pos="3249" userDrawn="1">
          <p15:clr>
            <a:srgbClr val="A4A3A4"/>
          </p15:clr>
        </p15:guide>
        <p15:guide id="10" pos="1844" userDrawn="1">
          <p15:clr>
            <a:srgbClr val="A4A3A4"/>
          </p15:clr>
        </p15:guide>
        <p15:guide id="14" pos="3318" userDrawn="1">
          <p15:clr>
            <a:srgbClr val="A4A3A4"/>
          </p15:clr>
        </p15:guide>
        <p15:guide id="15" pos="4747" userDrawn="1">
          <p15:clr>
            <a:srgbClr val="A4A3A4"/>
          </p15:clr>
        </p15:guide>
        <p15:guide id="16" pos="6040" userDrawn="1">
          <p15:clr>
            <a:srgbClr val="A4A3A4"/>
          </p15:clr>
        </p15:guide>
        <p15:guide id="1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шкина Екатерина Борисовна" initials="АЕБ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33C78"/>
    <a:srgbClr val="ECF5FB"/>
    <a:srgbClr val="E1EEFF"/>
    <a:srgbClr val="86C3E9"/>
    <a:srgbClr val="FC22C3"/>
    <a:srgbClr val="37AFA9"/>
    <a:srgbClr val="FEB0B2"/>
    <a:srgbClr val="499FD1"/>
    <a:srgbClr val="0361A5"/>
    <a:srgbClr val="008A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22" autoAdjust="0"/>
    <p:restoredTop sz="94253" autoAdjust="0"/>
  </p:normalViewPr>
  <p:slideViewPr>
    <p:cSldViewPr snapToGrid="0">
      <p:cViewPr varScale="1">
        <p:scale>
          <a:sx n="61" d="100"/>
          <a:sy n="61" d="100"/>
        </p:scale>
        <p:origin x="-3678" y="-102"/>
      </p:cViewPr>
      <p:guideLst>
        <p:guide orient="horz" pos="775"/>
        <p:guide orient="horz" pos="6622"/>
        <p:guide orient="horz" pos="5776"/>
        <p:guide pos="170"/>
        <p:guide pos="4163"/>
        <p:guide pos="1037"/>
        <p:guide pos="1866"/>
        <p:guide pos="2670"/>
        <p:guide pos="3398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5352" cy="50229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205" y="1"/>
            <a:ext cx="2985352" cy="50229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5E1740E6-FAAD-458E-8F70-076CE730AACD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518007"/>
            <a:ext cx="2985352" cy="50229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205" y="9518007"/>
            <a:ext cx="2985352" cy="50229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6A9B7E29-9827-4036-968E-B9C584E75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68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275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92375" y="1252538"/>
            <a:ext cx="19034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275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bg>
      <p:bgPr>
        <a:solidFill>
          <a:srgbClr val="F4F8FA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7" descr="preencoded.pn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876627" y="15522"/>
            <a:ext cx="985838" cy="207715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7"/>
          <p:cNvSpPr/>
          <p:nvPr/>
        </p:nvSpPr>
        <p:spPr>
          <a:xfrm>
            <a:off x="269677" y="11459043"/>
            <a:ext cx="16911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233C78"/>
                </a:solidFill>
                <a:latin typeface="Calibri"/>
                <a:ea typeface="Calibri"/>
                <a:cs typeface="Calibri"/>
                <a:sym typeface="Calibri"/>
              </a:rPr>
              <a:t>©  Издательство «Просвещение», 2024</a:t>
            </a:r>
            <a:endParaRPr/>
          </a:p>
        </p:txBody>
      </p:sp>
      <p:sp>
        <p:nvSpPr>
          <p:cNvPr id="42" name="Google Shape;42;p57"/>
          <p:cNvSpPr txBox="1"/>
          <p:nvPr/>
        </p:nvSpPr>
        <p:spPr>
          <a:xfrm>
            <a:off x="6369547" y="863601"/>
            <a:ext cx="258961" cy="38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3C78"/>
              </a:buClr>
              <a:buSzPts val="1400"/>
              <a:buFont typeface="Calibri"/>
              <a:buNone/>
            </a:pPr>
            <a:fld id="{00000000-1234-1234-1234-123412341234}" type="slidenum">
              <a:rPr lang="ru-RU" sz="1400" b="1">
                <a:solidFill>
                  <a:srgbClr val="233C7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3C78"/>
                </a:buClr>
                <a:buSzPts val="1400"/>
                <a:buFont typeface="Calibri"/>
                <a:buNone/>
              </a:pPr>
              <a:t>‹#›</a:t>
            </a:fld>
            <a:endParaRPr sz="1400" b="1">
              <a:solidFill>
                <a:srgbClr val="233C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57"/>
          <p:cNvPicPr preferRelativeResize="0"/>
          <p:nvPr/>
        </p:nvPicPr>
        <p:blipFill rotWithShape="1">
          <a:blip r:embed="rId3">
            <a:alphaModFix/>
          </a:blip>
          <a:srcRect r="65863" b="-13113"/>
          <a:stretch/>
        </p:blipFill>
        <p:spPr>
          <a:xfrm>
            <a:off x="5200846" y="10750133"/>
            <a:ext cx="851071" cy="101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7" descr="preencoded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2980267"/>
            <a:ext cx="560784" cy="3533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7" descr="preencoded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372225" y="7055556"/>
            <a:ext cx="485775" cy="312702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7"/>
          <p:cNvSpPr txBox="1">
            <a:spLocks noGrp="1"/>
          </p:cNvSpPr>
          <p:nvPr>
            <p:ph type="sldNum" idx="12"/>
          </p:nvPr>
        </p:nvSpPr>
        <p:spPr>
          <a:xfrm>
            <a:off x="6417588" y="11258905"/>
            <a:ext cx="411581" cy="9333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" name="Прямоугольник 7"/>
          <p:cNvSpPr/>
          <p:nvPr userDrawn="1"/>
        </p:nvSpPr>
        <p:spPr bwMode="auto">
          <a:xfrm>
            <a:off x="3316650" y="11453377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8B0588C-5D01-654B-9A15-2A6BDD1112E5}" type="slidenum">
              <a:rPr lang="ru-RU" sz="1400" b="1">
                <a:solidFill>
                  <a:srgbClr val="233C78"/>
                </a:solidFill>
                <a:latin typeface="Calibri"/>
                <a:ea typeface="+mn-ea"/>
                <a:cs typeface="+mn-cs"/>
              </a:rPr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07527" y="10666238"/>
            <a:ext cx="487561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75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8347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" t="1522" r="488" b="724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95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" t="63841" r="79396" b="723"/>
          <a:stretch>
            <a:fillRect/>
          </a:stretch>
        </p:blipFill>
        <p:spPr>
          <a:xfrm>
            <a:off x="0" y="7772400"/>
            <a:ext cx="1383209" cy="44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08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56" t="1522" r="488" b="41908"/>
          <a:stretch>
            <a:fillRect/>
          </a:stretch>
        </p:blipFill>
        <p:spPr>
          <a:xfrm>
            <a:off x="4613077" y="0"/>
            <a:ext cx="2244923" cy="70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49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56" t="1522" r="488" b="41908"/>
          <a:stretch>
            <a:fillRect/>
          </a:stretch>
        </p:blipFill>
        <p:spPr>
          <a:xfrm>
            <a:off x="4613622" y="1773381"/>
            <a:ext cx="2244923" cy="7055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56" t="1522" r="488" b="41908"/>
          <a:stretch>
            <a:fillRect/>
          </a:stretch>
        </p:blipFill>
        <p:spPr>
          <a:xfrm rot="10800000">
            <a:off x="1" y="1773381"/>
            <a:ext cx="2244923" cy="70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22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 bwMode="auto">
          <a:xfrm>
            <a:off x="785345" y="4304828"/>
            <a:ext cx="5291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30377" y="4551681"/>
            <a:ext cx="2654046" cy="588467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77006" y="4551681"/>
            <a:ext cx="2654046" cy="588467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18DADB-8B59-4AFE-9BE9-5D45F1646E26}" type="datetimeFigureOut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9230AF-8A3A-4A91-8900-83BD7EB07807}" type="slidenum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62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8343" y="107920"/>
            <a:ext cx="3661314" cy="857956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5558" y="3500458"/>
            <a:ext cx="4795599" cy="715602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11338560"/>
            <a:ext cx="2194560" cy="609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11338560"/>
            <a:ext cx="157734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11338560"/>
            <a:ext cx="1577340" cy="6096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78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819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920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" t="1522" r="488" b="724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46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" t="63841" r="79396" b="723"/>
          <a:stretch>
            <a:fillRect/>
          </a:stretch>
        </p:blipFill>
        <p:spPr>
          <a:xfrm>
            <a:off x="0" y="7772400"/>
            <a:ext cx="1383209" cy="44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81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56" t="1522" r="488" b="41908"/>
          <a:stretch>
            <a:fillRect/>
          </a:stretch>
        </p:blipFill>
        <p:spPr>
          <a:xfrm>
            <a:off x="4613077" y="0"/>
            <a:ext cx="2244923" cy="70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17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56" t="1522" r="488" b="41908"/>
          <a:stretch>
            <a:fillRect/>
          </a:stretch>
        </p:blipFill>
        <p:spPr>
          <a:xfrm>
            <a:off x="4613622" y="1773381"/>
            <a:ext cx="2244923" cy="7055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56" t="1522" r="488" b="41908"/>
          <a:stretch>
            <a:fillRect/>
          </a:stretch>
        </p:blipFill>
        <p:spPr>
          <a:xfrm rot="10800000">
            <a:off x="1" y="1773381"/>
            <a:ext cx="2244923" cy="705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49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 bwMode="auto">
          <a:xfrm>
            <a:off x="785345" y="4304828"/>
            <a:ext cx="52916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30377" y="4551681"/>
            <a:ext cx="2654046" cy="588467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77006" y="4551681"/>
            <a:ext cx="2654046" cy="588467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18DADB-8B59-4AFE-9BE9-5D45F1646E26}" type="datetimeFigureOut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17.03.2025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A9230AF-8A3A-4A91-8900-83BD7EB07807}" type="slidenum">
              <a:rPr lang="ru-RU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07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8343" y="107920"/>
            <a:ext cx="3661314" cy="857956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rgbClr val="2845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5558" y="3500458"/>
            <a:ext cx="4795599" cy="7156027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11338560"/>
            <a:ext cx="2194560" cy="609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11338560"/>
            <a:ext cx="1577340" cy="6096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11338560"/>
            <a:ext cx="1577340" cy="6096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8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7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6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14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13.xml"/><Relationship Id="rId9" Type="http://schemas.openxmlformats.org/officeDocument/2006/relationships/vmlDrawing" Target="../drawings/vmlDrawing2.v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sldNum" idx="12"/>
          </p:nvPr>
        </p:nvSpPr>
        <p:spPr>
          <a:xfrm>
            <a:off x="6417588" y="11258905"/>
            <a:ext cx="411581" cy="93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77268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81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893" y="2823"/>
          <a:ext cx="893" cy="2823"/>
        </p:xfrm>
        <a:graphic>
          <a:graphicData uri="http://schemas.openxmlformats.org/presentationml/2006/ole">
            <p:oleObj spid="_x0000_s1026" name="Слайд think-cell" r:id="rId11" imgW="360" imgH="360" progId="">
              <p:embed/>
            </p:oleObj>
          </a:graphicData>
        </a:graphic>
      </p:graphicFrame>
      <p:sp>
        <p:nvSpPr>
          <p:cNvPr id="51" name="Текст 1"/>
          <p:cNvSpPr txBox="1"/>
          <p:nvPr userDrawn="1"/>
        </p:nvSpPr>
        <p:spPr>
          <a:xfrm>
            <a:off x="6294537" y="887352"/>
            <a:ext cx="258961" cy="38100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 kern="120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467" y="10581116"/>
            <a:ext cx="539252" cy="8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605" y="10581116"/>
            <a:ext cx="609314" cy="8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572" y="10581116"/>
            <a:ext cx="791899" cy="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52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10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893" y="2823"/>
          <a:ext cx="893" cy="2823"/>
        </p:xfrm>
        <a:graphic>
          <a:graphicData uri="http://schemas.openxmlformats.org/presentationml/2006/ole">
            <p:oleObj spid="_x0000_s2050" name="Слайд think-cell" r:id="rId11" imgW="360" imgH="360" progId="">
              <p:embed/>
            </p:oleObj>
          </a:graphicData>
        </a:graphic>
      </p:graphicFrame>
      <p:sp>
        <p:nvSpPr>
          <p:cNvPr id="51" name="Текст 1"/>
          <p:cNvSpPr txBox="1"/>
          <p:nvPr userDrawn="1"/>
        </p:nvSpPr>
        <p:spPr>
          <a:xfrm>
            <a:off x="6294537" y="887352"/>
            <a:ext cx="258961" cy="381001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 kern="120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E693BC3-FA09-7141-A0E8-7BF7E26C7440}" type="slidenum">
              <a:rPr lang="ru-RU" sz="1400" b="1" smtClean="0">
                <a:solidFill>
                  <a:srgbClr val="233C78"/>
                </a:solidFill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233C7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467" y="10581116"/>
            <a:ext cx="539252" cy="8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4605" y="10581116"/>
            <a:ext cx="609314" cy="89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8572" y="10581116"/>
            <a:ext cx="791899" cy="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0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1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41DC6F8-F2BB-101A-0372-59E3EB3F9C81}"/>
              </a:ext>
            </a:extLst>
          </p:cNvPr>
          <p:cNvSpPr txBox="1"/>
          <p:nvPr/>
        </p:nvSpPr>
        <p:spPr>
          <a:xfrm>
            <a:off x="210165" y="272013"/>
            <a:ext cx="6421079" cy="2116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МИНИСТЕРСТВО ОБРАЗОВАНИЯ И НАУКИ ЧЕЧЕНСКОЙ РЕСПУБЛИКИ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ГОСУДАРСТВЕННОЕ БЮДЖЕТНОЕ УЧРЕЖДЕНИЕ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«ИНСТИТУТ РАЗВИТИЯ ОБРАЗОВАНИЯ ЧЕЧЕНСКОЙ РЕСПУБЛИКИ»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E4E567-2A0B-4D4C-2B9B-F135DABB280F}"/>
              </a:ext>
            </a:extLst>
          </p:cNvPr>
          <p:cNvSpPr txBox="1"/>
          <p:nvPr/>
        </p:nvSpPr>
        <p:spPr>
          <a:xfrm>
            <a:off x="960895" y="3503724"/>
            <a:ext cx="530042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работы 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 начальных классов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«</a:t>
            </a:r>
            <a:r>
              <a:rPr lang="ru-RU" sz="32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ПРОчтение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BD02FC-78F9-331E-3E53-1B1AC1AF6B69}"/>
              </a:ext>
            </a:extLst>
          </p:cNvPr>
          <p:cNvSpPr txBox="1"/>
          <p:nvPr/>
        </p:nvSpPr>
        <p:spPr>
          <a:xfrm>
            <a:off x="2925710" y="10545708"/>
            <a:ext cx="1150344" cy="655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г. Грозный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2024</a:t>
            </a:r>
            <a:endParaRPr lang="en-US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Профессор женский контур">
            <a:extLst>
              <a:ext uri="{FF2B5EF4-FFF2-40B4-BE49-F238E27FC236}">
                <a16:creationId xmlns="" xmlns:a16="http://schemas.microsoft.com/office/drawing/2014/main" id="{4732A31E-5ADE-7AD7-3A1B-FD8222CDD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956" y="2523015"/>
            <a:ext cx="1324355" cy="17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347E96BD-7CCE-E7FC-56AF-98BA331F9622}"/>
              </a:ext>
            </a:extLst>
          </p:cNvPr>
          <p:cNvSpPr/>
          <p:nvPr/>
        </p:nvSpPr>
        <p:spPr>
          <a:xfrm>
            <a:off x="138266" y="209756"/>
            <a:ext cx="5928852" cy="90893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работы по литературному чтению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E841E43B-18B2-D2DA-2922-C79294070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8371423"/>
              </p:ext>
            </p:extLst>
          </p:nvPr>
        </p:nvGraphicFramePr>
        <p:xfrm>
          <a:off x="138267" y="1310969"/>
          <a:ext cx="6603591" cy="20582890"/>
        </p:xfrm>
        <a:graphic>
          <a:graphicData uri="http://schemas.openxmlformats.org/drawingml/2006/table">
            <a:tbl>
              <a:tblPr firstRow="1" firstCol="1" bandRow="1"/>
              <a:tblGrid>
                <a:gridCol w="365513">
                  <a:extLst>
                    <a:ext uri="{9D8B030D-6E8A-4147-A177-3AD203B41FA5}">
                      <a16:colId xmlns="" xmlns:a16="http://schemas.microsoft.com/office/drawing/2014/main" val="3937649477"/>
                    </a:ext>
                  </a:extLst>
                </a:gridCol>
                <a:gridCol w="663187">
                  <a:extLst>
                    <a:ext uri="{9D8B030D-6E8A-4147-A177-3AD203B41FA5}">
                      <a16:colId xmlns="" xmlns:a16="http://schemas.microsoft.com/office/drawing/2014/main" val="898695183"/>
                    </a:ext>
                  </a:extLst>
                </a:gridCol>
                <a:gridCol w="1780729">
                  <a:extLst>
                    <a:ext uri="{9D8B030D-6E8A-4147-A177-3AD203B41FA5}">
                      <a16:colId xmlns="" xmlns:a16="http://schemas.microsoft.com/office/drawing/2014/main" val="1828869180"/>
                    </a:ext>
                  </a:extLst>
                </a:gridCol>
                <a:gridCol w="3794162">
                  <a:extLst>
                    <a:ext uri="{9D8B030D-6E8A-4147-A177-3AD203B41FA5}">
                      <a16:colId xmlns="" xmlns:a16="http://schemas.microsoft.com/office/drawing/2014/main" val="134206688"/>
                    </a:ext>
                  </a:extLst>
                </a:gridCol>
              </a:tblGrid>
              <a:tr h="59324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5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2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86" marR="1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5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en-US" sz="2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86" marR="1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5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Проверяемое умение</a:t>
                      </a:r>
                      <a:endParaRPr lang="en-US" sz="2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86" marR="1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en-US" sz="2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86" marR="1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721607"/>
                  </a:ext>
                </a:extLst>
              </a:tr>
              <a:tr h="1007803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5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86" marR="1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5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en-US" sz="25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86" marR="1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Составлять письменные высказывания на основе прочитанного текста на заданную тему по содержанию произведения для 3-х классов не менее 3-4 предложений, для 4-х классов- не менее 4-5 предложений.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86" marR="1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Соответствие теме, ее раскрытие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б.</a:t>
                      </a: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высказывание соответствует теме, содержит правильные выводы.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б.</a:t>
                      </a: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высказывание частично соответствует теме/частично раскрывает 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тему.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б</a:t>
                      </a: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 высказывание не соответствует теме.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Смысловая цельность.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б</a:t>
                      </a: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.- высказывание характеризуется смысловой цельностью.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б.-</a:t>
                      </a: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высказывание не обладает смысловой цельностью, не является 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логичным.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Выразительность и точность речи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б.-</a:t>
                      </a: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высказывание отвечает требованиям выразительности речи и точности выбора языковых средств, речевые ошибки 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отсутствуют.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1.б.-</a:t>
                      </a: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высказывание отвечает требованиям выразительности речи, но при этом допущены единичные речевые ошибки или небольшая неточность при выборе языковых средств.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б.-</a:t>
                      </a:r>
                      <a:r>
                        <a:rPr lang="ru-RU" sz="25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высказывание отличается бедностью словаря, содержит речевые ошибки.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5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Максимальный балл – 5 баллов </a:t>
                      </a:r>
                      <a:endParaRPr lang="en-US" sz="25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686" marR="176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614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73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30D6E60C-79B7-6FAE-5B96-2BCB4F84B358}"/>
              </a:ext>
            </a:extLst>
          </p:cNvPr>
          <p:cNvSpPr/>
          <p:nvPr/>
        </p:nvSpPr>
        <p:spPr>
          <a:xfrm>
            <a:off x="138266" y="209756"/>
            <a:ext cx="5928852" cy="90893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 баллов в отметки по пятибалльной шкале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014AE378-9AA5-BD6E-533F-661F656B3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4304206"/>
              </p:ext>
            </p:extLst>
          </p:nvPr>
        </p:nvGraphicFramePr>
        <p:xfrm>
          <a:off x="199103" y="2076036"/>
          <a:ext cx="4076086" cy="3478676"/>
        </p:xfrm>
        <a:graphic>
          <a:graphicData uri="http://schemas.openxmlformats.org/drawingml/2006/table">
            <a:tbl>
              <a:tblPr firstRow="1" firstCol="1" bandRow="1"/>
              <a:tblGrid>
                <a:gridCol w="2096115">
                  <a:extLst>
                    <a:ext uri="{9D8B030D-6E8A-4147-A177-3AD203B41FA5}">
                      <a16:colId xmlns="" xmlns:a16="http://schemas.microsoft.com/office/drawing/2014/main" val="2598256493"/>
                    </a:ext>
                  </a:extLst>
                </a:gridCol>
                <a:gridCol w="1979971">
                  <a:extLst>
                    <a:ext uri="{9D8B030D-6E8A-4147-A177-3AD203B41FA5}">
                      <a16:colId xmlns="" xmlns:a16="http://schemas.microsoft.com/office/drawing/2014/main" val="2428279290"/>
                    </a:ext>
                  </a:extLst>
                </a:gridCol>
              </a:tblGrid>
              <a:tr h="695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80909563"/>
                  </a:ext>
                </a:extLst>
              </a:tr>
              <a:tr h="695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б.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21507936"/>
                  </a:ext>
                </a:extLst>
              </a:tr>
              <a:tr h="695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б.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3733161"/>
                  </a:ext>
                </a:extLst>
              </a:tr>
              <a:tr h="695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б.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29397251"/>
                  </a:ext>
                </a:extLst>
              </a:tr>
              <a:tr h="695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0-2 б.</a:t>
                      </a:r>
                      <a:endParaRPr lang="en-US" sz="43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3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131155"/>
                  </a:ext>
                </a:extLst>
              </a:tr>
            </a:tbl>
          </a:graphicData>
        </a:graphic>
      </p:graphicFrame>
      <p:sp>
        <p:nvSpPr>
          <p:cNvPr id="4" name="Свиток: вертикальный 3">
            <a:extLst>
              <a:ext uri="{FF2B5EF4-FFF2-40B4-BE49-F238E27FC236}">
                <a16:creationId xmlns="" xmlns:a16="http://schemas.microsoft.com/office/drawing/2014/main" id="{15C71CD4-656C-8C60-7BAE-9E81E5FAD9DA}"/>
              </a:ext>
            </a:extLst>
          </p:cNvPr>
          <p:cNvSpPr/>
          <p:nvPr/>
        </p:nvSpPr>
        <p:spPr>
          <a:xfrm>
            <a:off x="4441109" y="1503242"/>
            <a:ext cx="2317340" cy="6484923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оценивании работы следует учитывать объем высказывания, если он не соответствует норме, то количество полученных баллов уменьшается на один</a:t>
            </a:r>
            <a:r>
              <a:rPr lang="ru-RU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="" xmlns:a16="http://schemas.microsoft.com/office/drawing/2014/main" id="{F1B84855-118C-403C-ECDB-B25DDAD81DAC}"/>
              </a:ext>
            </a:extLst>
          </p:cNvPr>
          <p:cNvSpPr/>
          <p:nvPr/>
        </p:nvSpPr>
        <p:spPr>
          <a:xfrm>
            <a:off x="168684" y="5986416"/>
            <a:ext cx="4136923" cy="517395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четверти / триместра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отметки, выставленные в тетради,  суммируются, выводится средний балл и выставляется в журнал (в колонке) </a:t>
            </a:r>
            <a:r>
              <a:rPr lang="ru-RU" sz="24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24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четвертной / триместровой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отметкой.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Восклицательный знак со сплошной заливкой">
            <a:extLst>
              <a:ext uri="{FF2B5EF4-FFF2-40B4-BE49-F238E27FC236}">
                <a16:creationId xmlns="" xmlns:a16="http://schemas.microsoft.com/office/drawing/2014/main" id="{48FA4C62-1948-A4D9-51F4-C355BFC71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2" y="7796058"/>
            <a:ext cx="325167" cy="11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0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3126DFA6-2714-59F8-AE27-3527E0342FA5}"/>
              </a:ext>
            </a:extLst>
          </p:cNvPr>
          <p:cNvSpPr/>
          <p:nvPr/>
        </p:nvSpPr>
        <p:spPr>
          <a:xfrm>
            <a:off x="176981" y="471949"/>
            <a:ext cx="6465324" cy="232478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Цель: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приемов формирования у обучающихся 3-х и 4-х классов умений (учебных действий) по русскому языку и литературному чтению: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="" xmlns:a16="http://schemas.microsoft.com/office/drawing/2014/main" id="{13CA7FC3-6821-B679-76E0-1E3F3E648606}"/>
              </a:ext>
            </a:extLst>
          </p:cNvPr>
          <p:cNvSpPr/>
          <p:nvPr/>
        </p:nvSpPr>
        <p:spPr>
          <a:xfrm rot="10800000" flipV="1">
            <a:off x="157623" y="2971525"/>
            <a:ext cx="6504039" cy="416013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списывать слова, предложения, тексты объёмом не менее 50 слов и не более 70 слов (для обучающихся 3-х классов);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списывать слова, предложения, тексты объёмом не менее 70 слов и не более 85 слов (для обучающихся 4-х классов);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="" xmlns:a16="http://schemas.microsoft.com/office/drawing/2014/main" id="{8899C8CE-9A16-7469-CE9E-3DC3D0C67B07}"/>
              </a:ext>
            </a:extLst>
          </p:cNvPr>
          <p:cNvSpPr/>
          <p:nvPr/>
        </p:nvSpPr>
        <p:spPr>
          <a:xfrm rot="10800000" flipV="1">
            <a:off x="176981" y="6415001"/>
            <a:ext cx="6504039" cy="620524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составлять письменные высказывания на основе прочитанного текста на заданную тему по содержанию произведения не менее 3-4 предложений (для обучающихся 3-х классов);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составлять письменные высказывания на основе прочитанного текста на заданную тему по содержанию произведения не менее 4-5 предложений (для обучающихся 4-х классов).  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65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58E2817E-B42B-661C-5200-5E88D2BE9413}"/>
              </a:ext>
            </a:extLst>
          </p:cNvPr>
          <p:cNvSpPr/>
          <p:nvPr/>
        </p:nvSpPr>
        <p:spPr>
          <a:xfrm>
            <a:off x="138266" y="209756"/>
            <a:ext cx="6465324" cy="90893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содержанию работы учителя начальных классов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5472687-B6F3-7685-594D-7F51145C932A}"/>
              </a:ext>
            </a:extLst>
          </p:cNvPr>
          <p:cNvSpPr txBox="1"/>
          <p:nvPr/>
        </p:nvSpPr>
        <p:spPr>
          <a:xfrm>
            <a:off x="106257" y="1686071"/>
            <a:ext cx="2859343" cy="404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выполнения дополнительных работ по русскому языку и литературному чтению ученики должны иметь следующее количество тетрадей: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4B71457-F73B-88F9-2482-87AC3A7A3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631182"/>
              </p:ext>
            </p:extLst>
          </p:nvPr>
        </p:nvGraphicFramePr>
        <p:xfrm>
          <a:off x="3719755" y="2092540"/>
          <a:ext cx="2966795" cy="9392921"/>
        </p:xfrm>
        <a:graphic>
          <a:graphicData uri="http://schemas.openxmlformats.org/drawingml/2006/table">
            <a:tbl>
              <a:tblPr firstRow="1" firstCol="1" bandRow="1"/>
              <a:tblGrid>
                <a:gridCol w="489066">
                  <a:extLst>
                    <a:ext uri="{9D8B030D-6E8A-4147-A177-3AD203B41FA5}">
                      <a16:colId xmlns="" xmlns:a16="http://schemas.microsoft.com/office/drawing/2014/main" val="4257502035"/>
                    </a:ext>
                  </a:extLst>
                </a:gridCol>
                <a:gridCol w="1349477">
                  <a:extLst>
                    <a:ext uri="{9D8B030D-6E8A-4147-A177-3AD203B41FA5}">
                      <a16:colId xmlns="" xmlns:a16="http://schemas.microsoft.com/office/drawing/2014/main" val="445993287"/>
                    </a:ext>
                  </a:extLst>
                </a:gridCol>
                <a:gridCol w="1128252">
                  <a:extLst>
                    <a:ext uri="{9D8B030D-6E8A-4147-A177-3AD203B41FA5}">
                      <a16:colId xmlns="" xmlns:a16="http://schemas.microsoft.com/office/drawing/2014/main" val="2392870800"/>
                    </a:ext>
                  </a:extLst>
                </a:gridCol>
              </a:tblGrid>
              <a:tr h="9739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3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 классы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71331743"/>
                  </a:ext>
                </a:extLst>
              </a:tr>
              <a:tr h="9739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3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3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тетрадь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1488595"/>
                  </a:ext>
                </a:extLst>
              </a:tr>
              <a:tr h="115959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3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3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en-US" sz="36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3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1 тетрадь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294437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B022E8-24BD-B6EF-3219-E4C9C8FC5423}"/>
              </a:ext>
            </a:extLst>
          </p:cNvPr>
          <p:cNvSpPr txBox="1"/>
          <p:nvPr/>
        </p:nvSpPr>
        <p:spPr>
          <a:xfrm>
            <a:off x="106257" y="5732931"/>
            <a:ext cx="2859343" cy="57273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пользуются стандартными тетрадями в широкую линию, состоящими из 12–18 листов.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Тетрадь по предмету должна иметь аккуратный внешний вид. На ее обложке (первой странице) делается следующая запись: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Стрелка вправо контур">
            <a:extLst>
              <a:ext uri="{FF2B5EF4-FFF2-40B4-BE49-F238E27FC236}">
                <a16:creationId xmlns="" xmlns:a16="http://schemas.microsoft.com/office/drawing/2014/main" id="{AC3F9E56-8A8C-1050-CB80-CC01896F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5213" y="2748238"/>
            <a:ext cx="541605" cy="1132459"/>
          </a:xfrm>
          <a:prstGeom prst="rect">
            <a:avLst/>
          </a:prstGeom>
        </p:spPr>
      </p:pic>
      <p:pic>
        <p:nvPicPr>
          <p:cNvPr id="14" name="Рисунок 13" descr="Стрелка вправо контур">
            <a:extLst>
              <a:ext uri="{FF2B5EF4-FFF2-40B4-BE49-F238E27FC236}">
                <a16:creationId xmlns="" xmlns:a16="http://schemas.microsoft.com/office/drawing/2014/main" id="{9637AC07-9CE2-5F1B-3D71-0742D8F1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5212" y="7775163"/>
            <a:ext cx="502891" cy="113245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74316A-8AC5-8F99-3793-4F9910A74E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39" t="6093" r="14018" b="6608"/>
          <a:stretch/>
        </p:blipFill>
        <p:spPr>
          <a:xfrm>
            <a:off x="3719756" y="5544873"/>
            <a:ext cx="1659193" cy="5593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30B3CE-EC0F-516D-9726-EABDBFF36A4F}"/>
              </a:ext>
            </a:extLst>
          </p:cNvPr>
          <p:cNvSpPr txBox="1"/>
          <p:nvPr/>
        </p:nvSpPr>
        <p:spPr>
          <a:xfrm>
            <a:off x="4340383" y="5865215"/>
            <a:ext cx="2359994" cy="61011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Тетрадь для 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дополнительных работ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по __________________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ученика(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цы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___________класса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МБОУ «…………….»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Фамилия____ Имя_____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1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08629BDE-CA99-BDFD-F14D-7009DB39071A}"/>
              </a:ext>
            </a:extLst>
          </p:cNvPr>
          <p:cNvSpPr/>
          <p:nvPr/>
        </p:nvSpPr>
        <p:spPr>
          <a:xfrm>
            <a:off x="118909" y="128478"/>
            <a:ext cx="6465324" cy="146828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дополнительных работ по русскому языку осуществляется один раз в неделю.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виток: горизонтальный 2">
            <a:extLst>
              <a:ext uri="{FF2B5EF4-FFF2-40B4-BE49-F238E27FC236}">
                <a16:creationId xmlns="" xmlns:a16="http://schemas.microsoft.com/office/drawing/2014/main" id="{7B6E5431-C676-B877-E738-04431F9A0844}"/>
              </a:ext>
            </a:extLst>
          </p:cNvPr>
          <p:cNvSpPr/>
          <p:nvPr/>
        </p:nvSpPr>
        <p:spPr>
          <a:xfrm>
            <a:off x="121674" y="1314467"/>
            <a:ext cx="6465324" cy="380442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понедельник обучающимся 3-х и 4-х классов в качестве домашней письменной работы учитель выдает на карточках единый текст для списывания  (приложение №1)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объемом не менее 50 слов и не более 70 слов для 3-х классов, объемом не менее 70 слов и не более 85 слов для 4-х классов.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="" xmlns:a16="http://schemas.microsoft.com/office/drawing/2014/main" id="{6BBB65CF-AF32-DC92-C706-D4BF08898BBF}"/>
              </a:ext>
            </a:extLst>
          </p:cNvPr>
          <p:cNvSpPr/>
          <p:nvPr/>
        </p:nvSpPr>
        <p:spPr>
          <a:xfrm>
            <a:off x="116143" y="4743086"/>
            <a:ext cx="6448732" cy="40203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рекомендуется в этот день выдавать обучающимся более одной домашней письменной работы по русскому языку, при необходимости можно выдать дополнительное домашнее задание в устной форме по изученной теме: выучить правило и т.д..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Восклицательный знак со сплошной заливкой">
            <a:extLst>
              <a:ext uri="{FF2B5EF4-FFF2-40B4-BE49-F238E27FC236}">
                <a16:creationId xmlns="" xmlns:a16="http://schemas.microsoft.com/office/drawing/2014/main" id="{4A6BD85A-BE30-8D8B-587A-4FE73B0C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1898" y="5951796"/>
            <a:ext cx="514350" cy="1625600"/>
          </a:xfrm>
          <a:prstGeom prst="rect">
            <a:avLst/>
          </a:prstGeom>
        </p:spPr>
      </p:pic>
      <p:sp>
        <p:nvSpPr>
          <p:cNvPr id="9" name="Свиток: горизонтальный 8">
            <a:extLst>
              <a:ext uri="{FF2B5EF4-FFF2-40B4-BE49-F238E27FC236}">
                <a16:creationId xmlns="" xmlns:a16="http://schemas.microsoft.com/office/drawing/2014/main" id="{0AEC0A32-8360-04E0-B437-23CE90660A1C}"/>
              </a:ext>
            </a:extLst>
          </p:cNvPr>
          <p:cNvSpPr/>
          <p:nvPr/>
        </p:nvSpPr>
        <p:spPr>
          <a:xfrm>
            <a:off x="124439" y="8387573"/>
            <a:ext cx="6432140" cy="380442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следующему учебному занятию работа детьми должна быть выполнена и сдана на проверку. Учитель проверяет работы обучающихся, выставляет отметки в тетради в соответствии с критериями оценивания и выдает тетради обучающимся в следующий понедельник для выполнения новой работы.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="" xmlns:a16="http://schemas.microsoft.com/office/drawing/2014/main" id="{3233FD7A-8E69-D8DF-FAE6-137C0CC9BF45}"/>
              </a:ext>
            </a:extLst>
          </p:cNvPr>
          <p:cNvSpPr/>
          <p:nvPr/>
        </p:nvSpPr>
        <p:spPr>
          <a:xfrm>
            <a:off x="145180" y="865239"/>
            <a:ext cx="6567641" cy="1109340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algn="just">
              <a:lnSpc>
                <a:spcPct val="107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1.Прочитай предложение и повтори его по памяти.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2.Прочитай предложение еще раз так, как оно написано.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3.Диктуй себе каждое слово по ходу записи предложения.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4.Проверь написанное. Прочитай каждое слово. Открой образец и сравни написанное с образцом. 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endParaRPr lang="ru-RU" sz="28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Списывание с готового образца - для списывания предлагается текст без пропуска букв и дополнительных заданий; цель списать правильно, без ошибок и искажений.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2F4E42AE-3BEC-3AE4-A230-C11E5AB475CF}"/>
              </a:ext>
            </a:extLst>
          </p:cNvPr>
          <p:cNvSpPr/>
          <p:nvPr/>
        </p:nvSpPr>
        <p:spPr>
          <a:xfrm>
            <a:off x="174216" y="233357"/>
            <a:ext cx="4731467" cy="146828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Сокращенный алгоритм списывания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0003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75E642B-FE2A-11F6-4A1C-940B34BA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0E51936C-EAB5-E73F-3837-08869DB33B2B}"/>
              </a:ext>
            </a:extLst>
          </p:cNvPr>
          <p:cNvSpPr/>
          <p:nvPr/>
        </p:nvSpPr>
        <p:spPr>
          <a:xfrm>
            <a:off x="118909" y="128478"/>
            <a:ext cx="6465324" cy="146828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дополнительных работ по литературному чтению осуществляется один раз в неделю.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виток: горизонтальный 2">
            <a:extLst>
              <a:ext uri="{FF2B5EF4-FFF2-40B4-BE49-F238E27FC236}">
                <a16:creationId xmlns="" xmlns:a16="http://schemas.microsoft.com/office/drawing/2014/main" id="{0F3DBA2D-EC3F-83BA-C5D2-89D5104B1E60}"/>
              </a:ext>
            </a:extLst>
          </p:cNvPr>
          <p:cNvSpPr/>
          <p:nvPr/>
        </p:nvSpPr>
        <p:spPr>
          <a:xfrm>
            <a:off x="66367" y="1443654"/>
            <a:ext cx="6692081" cy="4499237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третьем уроке по литературному чтению в рамках текущей недели обучающимся 3-х и 4-х классов в качестве домашней письменной работы учитель выдает задание составить письменное высказывание на основе прочитанного текста на заданную тему в рамках текущего планирования. Письменное высказывание должно содержать для 3-х классов не менее 3-4 предложений, для 4-х классов- не менее 4-5 предложений. Объем и содержание текста для письменного высказывания учитель определяет самостоятельно. 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="" xmlns:a16="http://schemas.microsoft.com/office/drawing/2014/main" id="{1E9A762F-0E81-A44E-EF18-53A7A642B97D}"/>
              </a:ext>
            </a:extLst>
          </p:cNvPr>
          <p:cNvSpPr/>
          <p:nvPr/>
        </p:nvSpPr>
        <p:spPr>
          <a:xfrm>
            <a:off x="66369" y="5789782"/>
            <a:ext cx="6675488" cy="2757186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рекомендуется в этот день выдавать обучающимся более одной домашней письменной работы по литературному чтению, при необходимости можно выдать дополнительное домашнее задание в устной форме по изученной теме: выразительное чтение произведения, подготовиться к пересказу и т.д..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Восклицательный знак со сплошной заливкой">
            <a:extLst>
              <a:ext uri="{FF2B5EF4-FFF2-40B4-BE49-F238E27FC236}">
                <a16:creationId xmlns="" xmlns:a16="http://schemas.microsoft.com/office/drawing/2014/main" id="{D826F277-609C-FDF1-67A3-8B513461F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881" y="6593570"/>
            <a:ext cx="418048" cy="1321237"/>
          </a:xfrm>
          <a:prstGeom prst="rect">
            <a:avLst/>
          </a:prstGeom>
        </p:spPr>
      </p:pic>
      <p:sp>
        <p:nvSpPr>
          <p:cNvPr id="9" name="Свиток: горизонтальный 8">
            <a:extLst>
              <a:ext uri="{FF2B5EF4-FFF2-40B4-BE49-F238E27FC236}">
                <a16:creationId xmlns="" xmlns:a16="http://schemas.microsoft.com/office/drawing/2014/main" id="{F508CFE8-B404-436A-F19E-3AEBE1F93C24}"/>
              </a:ext>
            </a:extLst>
          </p:cNvPr>
          <p:cNvSpPr/>
          <p:nvPr/>
        </p:nvSpPr>
        <p:spPr>
          <a:xfrm>
            <a:off x="74664" y="8445528"/>
            <a:ext cx="6658898" cy="3380763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следующему учебному занятию по литературному чтению работа детьми должна быть выполнена и сдана на проверку. Учитель проверяет работы обучающихся, выставляет отметки в тетради в соответствии с критериями оценивания и выдает тетради обучающимся на третьем уроке по литературному чтению в рамках текущей недели для выполнения новой работы.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0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D6C5131-9383-4818-BC1E-03A9312C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49" t="12982" r="35313" b="8937"/>
          <a:stretch/>
        </p:blipFill>
        <p:spPr>
          <a:xfrm>
            <a:off x="5392270" y="1886070"/>
            <a:ext cx="1058628" cy="4606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ED1E27-99FD-4C24-9E0D-8352C7FB3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78" t="12295" r="34546" b="10390"/>
          <a:stretch/>
        </p:blipFill>
        <p:spPr>
          <a:xfrm>
            <a:off x="4256624" y="1779888"/>
            <a:ext cx="1058628" cy="471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виток: горизонтальный 1">
            <a:extLst>
              <a:ext uri="{FF2B5EF4-FFF2-40B4-BE49-F238E27FC236}">
                <a16:creationId xmlns="" xmlns:a16="http://schemas.microsoft.com/office/drawing/2014/main" id="{A39C6E6E-1D26-6044-01F2-734E7CF1CD05}"/>
              </a:ext>
            </a:extLst>
          </p:cNvPr>
          <p:cNvSpPr/>
          <p:nvPr/>
        </p:nvSpPr>
        <p:spPr>
          <a:xfrm>
            <a:off x="96181" y="4356412"/>
            <a:ext cx="4024373" cy="200543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автор относится к Рукодельнице и Ленивице? Почему ты так думаешь?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="" xmlns:a16="http://schemas.microsoft.com/office/drawing/2014/main" id="{67328A94-4BA3-27B4-E3E9-FC853F301E3E}"/>
              </a:ext>
            </a:extLst>
          </p:cNvPr>
          <p:cNvSpPr/>
          <p:nvPr/>
        </p:nvSpPr>
        <p:spPr>
          <a:xfrm>
            <a:off x="81949" y="2017209"/>
            <a:ext cx="4038605" cy="217848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героев сказки, из-за которых происходили все несчастья. Почему они так поступали?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виток: горизонтальный 5">
            <a:extLst>
              <a:ext uri="{FF2B5EF4-FFF2-40B4-BE49-F238E27FC236}">
                <a16:creationId xmlns="" xmlns:a16="http://schemas.microsoft.com/office/drawing/2014/main" id="{1260864D-A166-885F-8236-2F69865D9752}"/>
              </a:ext>
            </a:extLst>
          </p:cNvPr>
          <p:cNvSpPr/>
          <p:nvPr/>
        </p:nvSpPr>
        <p:spPr>
          <a:xfrm>
            <a:off x="89065" y="6692151"/>
            <a:ext cx="6406655" cy="183692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ли льстивые слова намерениям Лисицы? Как Лисице удалось достичь своей цели?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виток: горизонтальный 7">
            <a:extLst>
              <a:ext uri="{FF2B5EF4-FFF2-40B4-BE49-F238E27FC236}">
                <a16:creationId xmlns="" xmlns:a16="http://schemas.microsoft.com/office/drawing/2014/main" id="{1FEBA161-DA47-6ACE-A07D-EC1D966E004F}"/>
              </a:ext>
            </a:extLst>
          </p:cNvPr>
          <p:cNvSpPr/>
          <p:nvPr/>
        </p:nvSpPr>
        <p:spPr>
          <a:xfrm>
            <a:off x="88489" y="8529080"/>
            <a:ext cx="6406655" cy="129643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комичность ситуации? Что тебя в басне забавляет, смущает?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="" xmlns:a16="http://schemas.microsoft.com/office/drawing/2014/main" id="{D8A4C155-08E3-1D84-4BCB-E1B40E97CA12}"/>
              </a:ext>
            </a:extLst>
          </p:cNvPr>
          <p:cNvSpPr/>
          <p:nvPr/>
        </p:nvSpPr>
        <p:spPr>
          <a:xfrm>
            <a:off x="98947" y="9862100"/>
            <a:ext cx="6406655" cy="1836928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репродукцию картины И. И. Шишкина. Совпадает ли она по настроению со стихотворением «На севере диком…? Обоснуй свое мнение.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="" xmlns:a16="http://schemas.microsoft.com/office/drawing/2014/main" id="{F58A65D1-E706-F828-8B1C-B945B25041D8}"/>
              </a:ext>
            </a:extLst>
          </p:cNvPr>
          <p:cNvSpPr/>
          <p:nvPr/>
        </p:nvSpPr>
        <p:spPr>
          <a:xfrm>
            <a:off x="118909" y="128478"/>
            <a:ext cx="6465324" cy="1468284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и содержание текста для письменного высказывания учитель определяет самостоятельно.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4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516B779F-D8E4-8A2D-FD91-63E9F880B4C4}"/>
              </a:ext>
            </a:extLst>
          </p:cNvPr>
          <p:cNvSpPr/>
          <p:nvPr/>
        </p:nvSpPr>
        <p:spPr>
          <a:xfrm>
            <a:off x="138266" y="209756"/>
            <a:ext cx="5149031" cy="90893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работы по русскому языку 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74F87A3E-7BD1-DFD4-831A-CFC847DD8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9386021"/>
              </p:ext>
            </p:extLst>
          </p:nvPr>
        </p:nvGraphicFramePr>
        <p:xfrm>
          <a:off x="138266" y="1467134"/>
          <a:ext cx="6592529" cy="29169995"/>
        </p:xfrm>
        <a:graphic>
          <a:graphicData uri="http://schemas.openxmlformats.org/drawingml/2006/table">
            <a:tbl>
              <a:tblPr firstRow="1" firstCol="1" bandRow="1"/>
              <a:tblGrid>
                <a:gridCol w="364900">
                  <a:extLst>
                    <a:ext uri="{9D8B030D-6E8A-4147-A177-3AD203B41FA5}">
                      <a16:colId xmlns="" xmlns:a16="http://schemas.microsoft.com/office/drawing/2014/main" val="2521669341"/>
                    </a:ext>
                  </a:extLst>
                </a:gridCol>
                <a:gridCol w="690447">
                  <a:extLst>
                    <a:ext uri="{9D8B030D-6E8A-4147-A177-3AD203B41FA5}">
                      <a16:colId xmlns="" xmlns:a16="http://schemas.microsoft.com/office/drawing/2014/main" val="4253937928"/>
                    </a:ext>
                  </a:extLst>
                </a:gridCol>
                <a:gridCol w="1749374">
                  <a:extLst>
                    <a:ext uri="{9D8B030D-6E8A-4147-A177-3AD203B41FA5}">
                      <a16:colId xmlns="" xmlns:a16="http://schemas.microsoft.com/office/drawing/2014/main" val="3986693187"/>
                    </a:ext>
                  </a:extLst>
                </a:gridCol>
                <a:gridCol w="3787808">
                  <a:extLst>
                    <a:ext uri="{9D8B030D-6E8A-4147-A177-3AD203B41FA5}">
                      <a16:colId xmlns="" xmlns:a16="http://schemas.microsoft.com/office/drawing/2014/main" val="3103371927"/>
                    </a:ext>
                  </a:extLst>
                </a:gridCol>
              </a:tblGrid>
              <a:tr h="12203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Проверяемое умение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2074183"/>
                  </a:ext>
                </a:extLst>
              </a:tr>
              <a:tr h="913634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 списывать слова, предложения, тексты объёмом не менее 50 слов и не более 70 слов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оценивается одной отметкой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«5»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безошибочную работу, а также при наличии в ней 1 негрубой орфографической или 1 негрубой пунктуационной ошибки.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«4»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при наличии 2 орфографических и 2 пунктуационных ошибок, или 1 орфографической и 3 пунктуационных ошибок, или 4 пунктуационных при отсутствии орфографических ошибок. Оценка «4» может выставляться при 3 орфографических ошибках, если среди них есть однотипные.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«3»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работу, в которой допущены 3-5 орфографических и 4 пунктуационных ошибок. Оценка «3» может быть поставлена также при наличии 6 орфографических и 6 пунктуационных ошибках, если среди тех и других имеются однотипные и негрубые ошибки.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«2»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работу, в которой допущено до 7 и более орфографических и 7 пунктуационных ошибок, или 6 орфографических и 8 пунктуационных ошибок, 5 орфографических и 9 пунктуационных ошибок, 8 орфографических и 6 пунктуационных ошибок.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838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39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BE2916B-EF25-A90B-B569-3DBC4BF5A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596F5306-3F72-AFE7-BDC5-B3DC430C93D6}"/>
              </a:ext>
            </a:extLst>
          </p:cNvPr>
          <p:cNvSpPr/>
          <p:nvPr/>
        </p:nvSpPr>
        <p:spPr>
          <a:xfrm>
            <a:off x="138266" y="209756"/>
            <a:ext cx="5149031" cy="90893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оценивания работы по русскому языку 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442241-24ED-CB1C-B504-84371A78B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0237621"/>
              </p:ext>
            </p:extLst>
          </p:nvPr>
        </p:nvGraphicFramePr>
        <p:xfrm>
          <a:off x="138266" y="1467134"/>
          <a:ext cx="6592529" cy="29169995"/>
        </p:xfrm>
        <a:graphic>
          <a:graphicData uri="http://schemas.openxmlformats.org/drawingml/2006/table">
            <a:tbl>
              <a:tblPr firstRow="1" firstCol="1" bandRow="1"/>
              <a:tblGrid>
                <a:gridCol w="364900">
                  <a:extLst>
                    <a:ext uri="{9D8B030D-6E8A-4147-A177-3AD203B41FA5}">
                      <a16:colId xmlns="" xmlns:a16="http://schemas.microsoft.com/office/drawing/2014/main" val="2521669341"/>
                    </a:ext>
                  </a:extLst>
                </a:gridCol>
                <a:gridCol w="690447">
                  <a:extLst>
                    <a:ext uri="{9D8B030D-6E8A-4147-A177-3AD203B41FA5}">
                      <a16:colId xmlns="" xmlns:a16="http://schemas.microsoft.com/office/drawing/2014/main" val="4253937928"/>
                    </a:ext>
                  </a:extLst>
                </a:gridCol>
                <a:gridCol w="1749374">
                  <a:extLst>
                    <a:ext uri="{9D8B030D-6E8A-4147-A177-3AD203B41FA5}">
                      <a16:colId xmlns="" xmlns:a16="http://schemas.microsoft.com/office/drawing/2014/main" val="3986693187"/>
                    </a:ext>
                  </a:extLst>
                </a:gridCol>
                <a:gridCol w="3787808">
                  <a:extLst>
                    <a:ext uri="{9D8B030D-6E8A-4147-A177-3AD203B41FA5}">
                      <a16:colId xmlns="" xmlns:a16="http://schemas.microsoft.com/office/drawing/2014/main" val="3103371927"/>
                    </a:ext>
                  </a:extLst>
                </a:gridCol>
              </a:tblGrid>
              <a:tr h="12203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Проверяемое умение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оценивания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01" marR="1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2074183"/>
                  </a:ext>
                </a:extLst>
              </a:tr>
              <a:tr h="913634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ru-RU" sz="2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 списывать слова, предложения, тексты объёмом не менее 70 слов и не более 85 слов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оценивается одной отметкой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«5»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безошибочную работу, а также при наличии в ней 1 негрубой орфографической или 1 негрубой пунктуационной ошибки.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«4»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при наличии 2 орфографических и 2 пунктуационных ошибок, или 1 орфографической и 3 пунктуационных ошибок, или 4 пунктуационных при отсутствии орфографических ошибок. Оценка «4» может выставляться при 3 орфографических ошибках, если среди них есть однотипные.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«3»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работу, в которой допущены 3-5 орфографических и 4 пунктуационных ошибок. Оценка «3» может быть поставлена также при наличии 6 орфографических и 6 пунктуационных ошибках, если среди тех и других имеются однотипные и негрубые ошибки.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«2»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выставляется за работу, в которой допущено до 7 и более орфографических и 7 пунктуационных ошибок, или 6 орфографических и 8 пунктуационных ошибок, 5 орфографических и 9 пунктуационных ошибок, 8 орфографических и 6 пунктуационных ошибок.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8381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37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ветл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95578</TotalTime>
  <Words>1363</Words>
  <Application>Microsoft Office PowerPoint</Application>
  <PresentationFormat>Произвольный</PresentationFormat>
  <Paragraphs>121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Светлые слайды</vt:lpstr>
      <vt:lpstr>1_Светлые слайды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Анашкина Екатерина Борисовна</dc:creator>
  <cp:lastModifiedBy>PC</cp:lastModifiedBy>
  <cp:revision>1193</cp:revision>
  <cp:lastPrinted>2022-08-02T06:55:16Z</cp:lastPrinted>
  <dcterms:created xsi:type="dcterms:W3CDTF">2020-02-25T09:30:21Z</dcterms:created>
  <dcterms:modified xsi:type="dcterms:W3CDTF">2025-03-17T07:59:25Z</dcterms:modified>
</cp:coreProperties>
</file>